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75" r:id="rId5"/>
    <p:sldId id="276" r:id="rId6"/>
    <p:sldId id="277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4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ACF919-7314-440C-BC66-F364ED30F06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855F01F-5827-4E77-B40C-67A393F5D25C}">
      <dgm:prSet custT="1"/>
      <dgm:spPr/>
      <dgm:t>
        <a:bodyPr/>
        <a:lstStyle/>
        <a:p>
          <a:r>
            <a:rPr lang="en-US" sz="1400" dirty="0"/>
            <a:t>All 30 MLB teams are listed and grouped into 6 divisions </a:t>
          </a:r>
        </a:p>
      </dgm:t>
    </dgm:pt>
    <dgm:pt modelId="{76217E50-39A2-48BD-8AC3-12F4233E8E5F}" type="parTrans" cxnId="{4F6E8F32-6440-44B0-B615-FB998DB02DC5}">
      <dgm:prSet/>
      <dgm:spPr/>
      <dgm:t>
        <a:bodyPr/>
        <a:lstStyle/>
        <a:p>
          <a:endParaRPr lang="en-US" sz="1400"/>
        </a:p>
      </dgm:t>
    </dgm:pt>
    <dgm:pt modelId="{6EFA5F21-6520-44E1-AE5A-880FB0665CA6}" type="sibTrans" cxnId="{4F6E8F32-6440-44B0-B615-FB998DB02DC5}">
      <dgm:prSet/>
      <dgm:spPr/>
      <dgm:t>
        <a:bodyPr/>
        <a:lstStyle/>
        <a:p>
          <a:endParaRPr lang="en-US" sz="1400"/>
        </a:p>
      </dgm:t>
    </dgm:pt>
    <dgm:pt modelId="{C56CDB0E-F9D4-48EC-BBDC-7FF20CDBA279}">
      <dgm:prSet custT="1"/>
      <dgm:spPr/>
      <dgm:t>
        <a:bodyPr/>
        <a:lstStyle/>
        <a:p>
          <a:r>
            <a:rPr lang="en-US" sz="1400" dirty="0"/>
            <a:t>Each team plays exactly 54 games</a:t>
          </a:r>
        </a:p>
      </dgm:t>
    </dgm:pt>
    <dgm:pt modelId="{B6308661-514D-42D5-AA50-8FA8B18E8CE9}" type="parTrans" cxnId="{523C0E29-FD92-4137-B0C4-EBDF7ACACBF1}">
      <dgm:prSet/>
      <dgm:spPr/>
      <dgm:t>
        <a:bodyPr/>
        <a:lstStyle/>
        <a:p>
          <a:endParaRPr lang="en-US" sz="1400"/>
        </a:p>
      </dgm:t>
    </dgm:pt>
    <dgm:pt modelId="{AC9D4EDF-9D08-45A2-A626-0143AC8DC246}" type="sibTrans" cxnId="{523C0E29-FD92-4137-B0C4-EBDF7ACACBF1}">
      <dgm:prSet/>
      <dgm:spPr/>
      <dgm:t>
        <a:bodyPr/>
        <a:lstStyle/>
        <a:p>
          <a:endParaRPr lang="en-US" sz="1400"/>
        </a:p>
      </dgm:t>
    </dgm:pt>
    <dgm:pt modelId="{A2909DC1-0CB4-4F95-B813-6AF02F0F6B95}">
      <dgm:prSet custT="1"/>
      <dgm:spPr/>
      <dgm:t>
        <a:bodyPr/>
        <a:lstStyle/>
        <a:p>
          <a:r>
            <a:rPr lang="en-US" sz="1400" dirty="0"/>
            <a:t>Each team can play </a:t>
          </a:r>
          <a:r>
            <a:rPr lang="en-US" sz="1400" b="1" dirty="0"/>
            <a:t>at most one game per day</a:t>
          </a:r>
          <a:r>
            <a:rPr lang="en-US" sz="1400" dirty="0"/>
            <a:t>.</a:t>
          </a:r>
        </a:p>
      </dgm:t>
    </dgm:pt>
    <dgm:pt modelId="{6EE0354C-D172-4968-BB3B-0ED27FFDC11D}" type="parTrans" cxnId="{AFA61CAE-8F73-4EE9-ABA0-890B88113F99}">
      <dgm:prSet/>
      <dgm:spPr/>
      <dgm:t>
        <a:bodyPr/>
        <a:lstStyle/>
        <a:p>
          <a:endParaRPr lang="en-US" sz="1400"/>
        </a:p>
      </dgm:t>
    </dgm:pt>
    <dgm:pt modelId="{4E3FBCB6-ACCE-4EEE-A710-A6415C9B199A}" type="sibTrans" cxnId="{AFA61CAE-8F73-4EE9-ABA0-890B88113F99}">
      <dgm:prSet/>
      <dgm:spPr/>
      <dgm:t>
        <a:bodyPr/>
        <a:lstStyle/>
        <a:p>
          <a:endParaRPr lang="en-US" sz="1400"/>
        </a:p>
      </dgm:t>
    </dgm:pt>
    <dgm:pt modelId="{49091A68-324F-4E81-9F5A-173F06888422}">
      <dgm:prSet custT="1"/>
      <dgm:spPr/>
      <dgm:t>
        <a:bodyPr/>
        <a:lstStyle/>
        <a:p>
          <a:r>
            <a:rPr lang="en-US" sz="1400" dirty="0"/>
            <a:t>Each team plays </a:t>
          </a:r>
          <a:r>
            <a:rPr lang="en-US" sz="1400" b="1" dirty="0"/>
            <a:t>no more than 6 games per week</a:t>
          </a:r>
          <a:r>
            <a:rPr lang="en-US" sz="1400" dirty="0"/>
            <a:t> over any 8-day window</a:t>
          </a:r>
        </a:p>
      </dgm:t>
    </dgm:pt>
    <dgm:pt modelId="{85CBF4FB-DA47-47D2-856E-2005769A1575}" type="parTrans" cxnId="{03E59FA0-54C4-492E-8509-999AB34B6365}">
      <dgm:prSet/>
      <dgm:spPr/>
      <dgm:t>
        <a:bodyPr/>
        <a:lstStyle/>
        <a:p>
          <a:endParaRPr lang="en-US" sz="1400"/>
        </a:p>
      </dgm:t>
    </dgm:pt>
    <dgm:pt modelId="{6FF2D3C7-B0EC-44E9-9ED4-B0D04B2314FE}" type="sibTrans" cxnId="{03E59FA0-54C4-492E-8509-999AB34B6365}">
      <dgm:prSet/>
      <dgm:spPr/>
      <dgm:t>
        <a:bodyPr/>
        <a:lstStyle/>
        <a:p>
          <a:endParaRPr lang="en-US" sz="1400"/>
        </a:p>
      </dgm:t>
    </dgm:pt>
    <dgm:pt modelId="{3D154271-4DE9-4E46-B672-A3A627138791}">
      <dgm:prSet custT="1"/>
      <dgm:spPr/>
      <dgm:t>
        <a:bodyPr/>
        <a:lstStyle/>
        <a:p>
          <a:r>
            <a:rPr lang="en-US" sz="1400"/>
            <a:t>Each team must play </a:t>
          </a:r>
          <a:r>
            <a:rPr lang="en-US" sz="1400" b="1"/>
            <a:t>at least 20 different opponents</a:t>
          </a:r>
          <a:r>
            <a:rPr lang="en-US" sz="1400"/>
            <a:t>.</a:t>
          </a:r>
        </a:p>
      </dgm:t>
    </dgm:pt>
    <dgm:pt modelId="{AA7A3BF0-C9D3-4AF1-8ABB-35A884A51C9C}" type="parTrans" cxnId="{C8734B3D-800E-46B4-B22F-A99C66C3C9F9}">
      <dgm:prSet/>
      <dgm:spPr/>
      <dgm:t>
        <a:bodyPr/>
        <a:lstStyle/>
        <a:p>
          <a:endParaRPr lang="en-US" sz="1400"/>
        </a:p>
      </dgm:t>
    </dgm:pt>
    <dgm:pt modelId="{E264FE60-D2F5-492F-AF09-B2F36231A4CE}" type="sibTrans" cxnId="{C8734B3D-800E-46B4-B22F-A99C66C3C9F9}">
      <dgm:prSet/>
      <dgm:spPr/>
      <dgm:t>
        <a:bodyPr/>
        <a:lstStyle/>
        <a:p>
          <a:endParaRPr lang="en-US" sz="1400"/>
        </a:p>
      </dgm:t>
    </dgm:pt>
    <dgm:pt modelId="{D6379C58-ADAB-4ADA-B3C8-F267CB0FC72B}">
      <dgm:prSet custT="1"/>
      <dgm:spPr/>
      <dgm:t>
        <a:bodyPr/>
        <a:lstStyle/>
        <a:p>
          <a:r>
            <a:rPr lang="en-US" sz="1400" b="1"/>
            <a:t>Teams within a division must play 13 times total.</a:t>
          </a:r>
          <a:endParaRPr lang="en-US" sz="1400"/>
        </a:p>
      </dgm:t>
    </dgm:pt>
    <dgm:pt modelId="{1E44FB8D-B4A8-4D7B-861F-2263C2723A93}" type="parTrans" cxnId="{6B60B2EB-95EC-49E7-B9D3-60696EA7C19E}">
      <dgm:prSet/>
      <dgm:spPr/>
      <dgm:t>
        <a:bodyPr/>
        <a:lstStyle/>
        <a:p>
          <a:endParaRPr lang="en-US" sz="1400"/>
        </a:p>
      </dgm:t>
    </dgm:pt>
    <dgm:pt modelId="{7D91479E-C25F-4E89-8211-EFFA888EF26D}" type="sibTrans" cxnId="{6B60B2EB-95EC-49E7-B9D3-60696EA7C19E}">
      <dgm:prSet/>
      <dgm:spPr/>
      <dgm:t>
        <a:bodyPr/>
        <a:lstStyle/>
        <a:p>
          <a:endParaRPr lang="en-US" sz="1400"/>
        </a:p>
      </dgm:t>
    </dgm:pt>
    <dgm:pt modelId="{7D15FD67-6412-4BA5-A1D2-A64F63AC69C9}">
      <dgm:prSet custT="1"/>
      <dgm:spPr/>
      <dgm:t>
        <a:bodyPr/>
        <a:lstStyle/>
        <a:p>
          <a:r>
            <a:rPr lang="en-US" sz="1400" b="1"/>
            <a:t>One team hosts 7 games, the other hosts 6 games.</a:t>
          </a:r>
          <a:endParaRPr lang="en-US" sz="1400"/>
        </a:p>
      </dgm:t>
    </dgm:pt>
    <dgm:pt modelId="{53AD0D1A-B880-40D4-BD7D-2C4FE31EA053}" type="parTrans" cxnId="{683D17A7-D4DB-4351-9FE6-C3C8BCC6B8DC}">
      <dgm:prSet/>
      <dgm:spPr/>
      <dgm:t>
        <a:bodyPr/>
        <a:lstStyle/>
        <a:p>
          <a:endParaRPr lang="en-US" sz="1400"/>
        </a:p>
      </dgm:t>
    </dgm:pt>
    <dgm:pt modelId="{97657B87-9D18-4D73-934E-AA25BD77B85A}" type="sibTrans" cxnId="{683D17A7-D4DB-4351-9FE6-C3C8BCC6B8DC}">
      <dgm:prSet/>
      <dgm:spPr/>
      <dgm:t>
        <a:bodyPr/>
        <a:lstStyle/>
        <a:p>
          <a:endParaRPr lang="en-US" sz="1400"/>
        </a:p>
      </dgm:t>
    </dgm:pt>
    <dgm:pt modelId="{01FB46C0-EC77-431F-AAD6-8B9A89B91BA9}" type="pres">
      <dgm:prSet presAssocID="{67ACF919-7314-440C-BC66-F364ED30F06A}" presName="root" presStyleCnt="0">
        <dgm:presLayoutVars>
          <dgm:dir/>
          <dgm:resizeHandles val="exact"/>
        </dgm:presLayoutVars>
      </dgm:prSet>
      <dgm:spPr/>
    </dgm:pt>
    <dgm:pt modelId="{2E0A4777-4652-4E41-A566-3A7C7BC2D6DC}" type="pres">
      <dgm:prSet presAssocID="{2855F01F-5827-4E77-B40C-67A393F5D25C}" presName="compNode" presStyleCnt="0"/>
      <dgm:spPr/>
    </dgm:pt>
    <dgm:pt modelId="{D5B0DDC6-D60A-4217-92BA-210D66881907}" type="pres">
      <dgm:prSet presAssocID="{2855F01F-5827-4E77-B40C-67A393F5D25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ball"/>
        </a:ext>
      </dgm:extLst>
    </dgm:pt>
    <dgm:pt modelId="{2F2BC17D-7E91-46C3-87CA-68C749306C0E}" type="pres">
      <dgm:prSet presAssocID="{2855F01F-5827-4E77-B40C-67A393F5D25C}" presName="spaceRect" presStyleCnt="0"/>
      <dgm:spPr/>
    </dgm:pt>
    <dgm:pt modelId="{54BB971E-6EAC-430A-BA35-AE2972CEAFB1}" type="pres">
      <dgm:prSet presAssocID="{2855F01F-5827-4E77-B40C-67A393F5D25C}" presName="textRect" presStyleLbl="revTx" presStyleIdx="0" presStyleCnt="7">
        <dgm:presLayoutVars>
          <dgm:chMax val="1"/>
          <dgm:chPref val="1"/>
        </dgm:presLayoutVars>
      </dgm:prSet>
      <dgm:spPr/>
    </dgm:pt>
    <dgm:pt modelId="{10A75ACB-0472-4DBF-8FBB-7D3A0046C1E8}" type="pres">
      <dgm:prSet presAssocID="{6EFA5F21-6520-44E1-AE5A-880FB0665CA6}" presName="sibTrans" presStyleCnt="0"/>
      <dgm:spPr/>
    </dgm:pt>
    <dgm:pt modelId="{A2F497A2-8AD8-41CD-921F-7A6591240473}" type="pres">
      <dgm:prSet presAssocID="{C56CDB0E-F9D4-48EC-BBDC-7FF20CDBA279}" presName="compNode" presStyleCnt="0"/>
      <dgm:spPr/>
    </dgm:pt>
    <dgm:pt modelId="{24DF28D0-CB95-4DC4-9BE5-420F7BD3479E}" type="pres">
      <dgm:prSet presAssocID="{C56CDB0E-F9D4-48EC-BBDC-7FF20CDBA27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2D4ED22-E0BD-4E8B-A8EF-BC73AD038648}" type="pres">
      <dgm:prSet presAssocID="{C56CDB0E-F9D4-48EC-BBDC-7FF20CDBA279}" presName="spaceRect" presStyleCnt="0"/>
      <dgm:spPr/>
    </dgm:pt>
    <dgm:pt modelId="{C73F6BE6-BC10-48B5-AEB1-E895A3D8FDB8}" type="pres">
      <dgm:prSet presAssocID="{C56CDB0E-F9D4-48EC-BBDC-7FF20CDBA279}" presName="textRect" presStyleLbl="revTx" presStyleIdx="1" presStyleCnt="7">
        <dgm:presLayoutVars>
          <dgm:chMax val="1"/>
          <dgm:chPref val="1"/>
        </dgm:presLayoutVars>
      </dgm:prSet>
      <dgm:spPr/>
    </dgm:pt>
    <dgm:pt modelId="{5BCAD42A-2B0F-425D-8A28-ADC66C27F3C3}" type="pres">
      <dgm:prSet presAssocID="{AC9D4EDF-9D08-45A2-A626-0143AC8DC246}" presName="sibTrans" presStyleCnt="0"/>
      <dgm:spPr/>
    </dgm:pt>
    <dgm:pt modelId="{5E387724-0FF4-4357-BB96-B89F945BC5A8}" type="pres">
      <dgm:prSet presAssocID="{A2909DC1-0CB4-4F95-B813-6AF02F0F6B95}" presName="compNode" presStyleCnt="0"/>
      <dgm:spPr/>
    </dgm:pt>
    <dgm:pt modelId="{A258FE6B-C2C7-476D-994B-F60C50B2B908}" type="pres">
      <dgm:prSet presAssocID="{A2909DC1-0CB4-4F95-B813-6AF02F0F6B9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B97C3F38-B6F7-4603-A8BE-6E2D4FB7D820}" type="pres">
      <dgm:prSet presAssocID="{A2909DC1-0CB4-4F95-B813-6AF02F0F6B95}" presName="spaceRect" presStyleCnt="0"/>
      <dgm:spPr/>
    </dgm:pt>
    <dgm:pt modelId="{59484E78-2584-43DA-B527-FE3847F08270}" type="pres">
      <dgm:prSet presAssocID="{A2909DC1-0CB4-4F95-B813-6AF02F0F6B95}" presName="textRect" presStyleLbl="revTx" presStyleIdx="2" presStyleCnt="7">
        <dgm:presLayoutVars>
          <dgm:chMax val="1"/>
          <dgm:chPref val="1"/>
        </dgm:presLayoutVars>
      </dgm:prSet>
      <dgm:spPr/>
    </dgm:pt>
    <dgm:pt modelId="{47B88554-BEBC-438B-8739-A2D3128E3ECC}" type="pres">
      <dgm:prSet presAssocID="{4E3FBCB6-ACCE-4EEE-A710-A6415C9B199A}" presName="sibTrans" presStyleCnt="0"/>
      <dgm:spPr/>
    </dgm:pt>
    <dgm:pt modelId="{9D80F9A5-41CD-48E3-9FCB-609E9AC94B0F}" type="pres">
      <dgm:prSet presAssocID="{49091A68-324F-4E81-9F5A-173F06888422}" presName="compNode" presStyleCnt="0"/>
      <dgm:spPr/>
    </dgm:pt>
    <dgm:pt modelId="{2F2FA41C-6CA5-497D-8660-EACF4FC88682}" type="pres">
      <dgm:prSet presAssocID="{49091A68-324F-4E81-9F5A-173F0688842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tennis"/>
        </a:ext>
      </dgm:extLst>
    </dgm:pt>
    <dgm:pt modelId="{5B16B829-03AF-446E-B527-D11A6503044E}" type="pres">
      <dgm:prSet presAssocID="{49091A68-324F-4E81-9F5A-173F06888422}" presName="spaceRect" presStyleCnt="0"/>
      <dgm:spPr/>
    </dgm:pt>
    <dgm:pt modelId="{862EDC59-578F-4827-A389-C12BD72DE156}" type="pres">
      <dgm:prSet presAssocID="{49091A68-324F-4E81-9F5A-173F06888422}" presName="textRect" presStyleLbl="revTx" presStyleIdx="3" presStyleCnt="7">
        <dgm:presLayoutVars>
          <dgm:chMax val="1"/>
          <dgm:chPref val="1"/>
        </dgm:presLayoutVars>
      </dgm:prSet>
      <dgm:spPr/>
    </dgm:pt>
    <dgm:pt modelId="{6F8497C3-898F-4857-A3DC-2FE8D58209FA}" type="pres">
      <dgm:prSet presAssocID="{6FF2D3C7-B0EC-44E9-9ED4-B0D04B2314FE}" presName="sibTrans" presStyleCnt="0"/>
      <dgm:spPr/>
    </dgm:pt>
    <dgm:pt modelId="{C155CBE0-A828-4916-9793-F2CC32C61944}" type="pres">
      <dgm:prSet presAssocID="{3D154271-4DE9-4E46-B672-A3A627138791}" presName="compNode" presStyleCnt="0"/>
      <dgm:spPr/>
    </dgm:pt>
    <dgm:pt modelId="{6066F8EF-CE31-4559-9203-EA8C7F92D705}" type="pres">
      <dgm:prSet presAssocID="{3D154271-4DE9-4E46-B672-A3A62713879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 Player"/>
        </a:ext>
      </dgm:extLst>
    </dgm:pt>
    <dgm:pt modelId="{159BE7EF-D021-4399-B887-3309407496F5}" type="pres">
      <dgm:prSet presAssocID="{3D154271-4DE9-4E46-B672-A3A627138791}" presName="spaceRect" presStyleCnt="0"/>
      <dgm:spPr/>
    </dgm:pt>
    <dgm:pt modelId="{16803C1E-5C7E-49E5-910D-1D75A510044A}" type="pres">
      <dgm:prSet presAssocID="{3D154271-4DE9-4E46-B672-A3A627138791}" presName="textRect" presStyleLbl="revTx" presStyleIdx="4" presStyleCnt="7">
        <dgm:presLayoutVars>
          <dgm:chMax val="1"/>
          <dgm:chPref val="1"/>
        </dgm:presLayoutVars>
      </dgm:prSet>
      <dgm:spPr/>
    </dgm:pt>
    <dgm:pt modelId="{E36702A8-A503-416E-AAB6-1EE8304EB85F}" type="pres">
      <dgm:prSet presAssocID="{E264FE60-D2F5-492F-AF09-B2F36231A4CE}" presName="sibTrans" presStyleCnt="0"/>
      <dgm:spPr/>
    </dgm:pt>
    <dgm:pt modelId="{B5B386E6-6649-4305-B778-E42126D60E1C}" type="pres">
      <dgm:prSet presAssocID="{D6379C58-ADAB-4ADA-B3C8-F267CB0FC72B}" presName="compNode" presStyleCnt="0"/>
      <dgm:spPr/>
    </dgm:pt>
    <dgm:pt modelId="{A0018EC2-88F6-487F-94D2-AEA6FF39C84F}" type="pres">
      <dgm:prSet presAssocID="{D6379C58-ADAB-4ADA-B3C8-F267CB0FC72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66A73BF0-0052-47EF-AB19-462E51449C5C}" type="pres">
      <dgm:prSet presAssocID="{D6379C58-ADAB-4ADA-B3C8-F267CB0FC72B}" presName="spaceRect" presStyleCnt="0"/>
      <dgm:spPr/>
    </dgm:pt>
    <dgm:pt modelId="{C2213C74-A99A-4959-90B1-B16BADCAB105}" type="pres">
      <dgm:prSet presAssocID="{D6379C58-ADAB-4ADA-B3C8-F267CB0FC72B}" presName="textRect" presStyleLbl="revTx" presStyleIdx="5" presStyleCnt="7">
        <dgm:presLayoutVars>
          <dgm:chMax val="1"/>
          <dgm:chPref val="1"/>
        </dgm:presLayoutVars>
      </dgm:prSet>
      <dgm:spPr/>
    </dgm:pt>
    <dgm:pt modelId="{9F40FE9A-23D3-4F97-954E-0C8B878B44AF}" type="pres">
      <dgm:prSet presAssocID="{7D91479E-C25F-4E89-8211-EFFA888EF26D}" presName="sibTrans" presStyleCnt="0"/>
      <dgm:spPr/>
    </dgm:pt>
    <dgm:pt modelId="{00592FE1-C42E-4576-9EEB-AC5B9E8A1493}" type="pres">
      <dgm:prSet presAssocID="{7D15FD67-6412-4BA5-A1D2-A64F63AC69C9}" presName="compNode" presStyleCnt="0"/>
      <dgm:spPr/>
    </dgm:pt>
    <dgm:pt modelId="{1AF415C9-36AB-42F7-82C3-6C10AB819D01}" type="pres">
      <dgm:prSet presAssocID="{7D15FD67-6412-4BA5-A1D2-A64F63AC69C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D356C749-0838-4F3A-A708-34ACF27DD5E5}" type="pres">
      <dgm:prSet presAssocID="{7D15FD67-6412-4BA5-A1D2-A64F63AC69C9}" presName="spaceRect" presStyleCnt="0"/>
      <dgm:spPr/>
    </dgm:pt>
    <dgm:pt modelId="{24A3BA5B-7CAC-463B-87A1-22324EB6490D}" type="pres">
      <dgm:prSet presAssocID="{7D15FD67-6412-4BA5-A1D2-A64F63AC69C9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4070FC00-7315-4D87-896D-2173DB904A3C}" type="presOf" srcId="{2855F01F-5827-4E77-B40C-67A393F5D25C}" destId="{54BB971E-6EAC-430A-BA35-AE2972CEAFB1}" srcOrd="0" destOrd="0" presId="urn:microsoft.com/office/officeart/2018/2/layout/IconLabelList"/>
    <dgm:cxn modelId="{D9B69A27-7740-48E3-8433-2EAC25EB6B70}" type="presOf" srcId="{49091A68-324F-4E81-9F5A-173F06888422}" destId="{862EDC59-578F-4827-A389-C12BD72DE156}" srcOrd="0" destOrd="0" presId="urn:microsoft.com/office/officeart/2018/2/layout/IconLabelList"/>
    <dgm:cxn modelId="{523C0E29-FD92-4137-B0C4-EBDF7ACACBF1}" srcId="{67ACF919-7314-440C-BC66-F364ED30F06A}" destId="{C56CDB0E-F9D4-48EC-BBDC-7FF20CDBA279}" srcOrd="1" destOrd="0" parTransId="{B6308661-514D-42D5-AA50-8FA8B18E8CE9}" sibTransId="{AC9D4EDF-9D08-45A2-A626-0143AC8DC246}"/>
    <dgm:cxn modelId="{4F6E8F32-6440-44B0-B615-FB998DB02DC5}" srcId="{67ACF919-7314-440C-BC66-F364ED30F06A}" destId="{2855F01F-5827-4E77-B40C-67A393F5D25C}" srcOrd="0" destOrd="0" parTransId="{76217E50-39A2-48BD-8AC3-12F4233E8E5F}" sibTransId="{6EFA5F21-6520-44E1-AE5A-880FB0665CA6}"/>
    <dgm:cxn modelId="{C8734B3D-800E-46B4-B22F-A99C66C3C9F9}" srcId="{67ACF919-7314-440C-BC66-F364ED30F06A}" destId="{3D154271-4DE9-4E46-B672-A3A627138791}" srcOrd="4" destOrd="0" parTransId="{AA7A3BF0-C9D3-4AF1-8ABB-35A884A51C9C}" sibTransId="{E264FE60-D2F5-492F-AF09-B2F36231A4CE}"/>
    <dgm:cxn modelId="{EC5C934E-92D5-49AF-B95F-6462B54A1D53}" type="presOf" srcId="{3D154271-4DE9-4E46-B672-A3A627138791}" destId="{16803C1E-5C7E-49E5-910D-1D75A510044A}" srcOrd="0" destOrd="0" presId="urn:microsoft.com/office/officeart/2018/2/layout/IconLabelList"/>
    <dgm:cxn modelId="{A4B39761-28B6-4143-A369-139ADB34EF98}" type="presOf" srcId="{7D15FD67-6412-4BA5-A1D2-A64F63AC69C9}" destId="{24A3BA5B-7CAC-463B-87A1-22324EB6490D}" srcOrd="0" destOrd="0" presId="urn:microsoft.com/office/officeart/2018/2/layout/IconLabelList"/>
    <dgm:cxn modelId="{B40A5268-7F01-4E10-A08D-79CB3DD41832}" type="presOf" srcId="{67ACF919-7314-440C-BC66-F364ED30F06A}" destId="{01FB46C0-EC77-431F-AAD6-8B9A89B91BA9}" srcOrd="0" destOrd="0" presId="urn:microsoft.com/office/officeart/2018/2/layout/IconLabelList"/>
    <dgm:cxn modelId="{CFBD5F83-A256-4277-852C-22F0BBED918F}" type="presOf" srcId="{D6379C58-ADAB-4ADA-B3C8-F267CB0FC72B}" destId="{C2213C74-A99A-4959-90B1-B16BADCAB105}" srcOrd="0" destOrd="0" presId="urn:microsoft.com/office/officeart/2018/2/layout/IconLabelList"/>
    <dgm:cxn modelId="{46565D88-CF65-471B-81CF-B7117BB5F737}" type="presOf" srcId="{C56CDB0E-F9D4-48EC-BBDC-7FF20CDBA279}" destId="{C73F6BE6-BC10-48B5-AEB1-E895A3D8FDB8}" srcOrd="0" destOrd="0" presId="urn:microsoft.com/office/officeart/2018/2/layout/IconLabelList"/>
    <dgm:cxn modelId="{03E59FA0-54C4-492E-8509-999AB34B6365}" srcId="{67ACF919-7314-440C-BC66-F364ED30F06A}" destId="{49091A68-324F-4E81-9F5A-173F06888422}" srcOrd="3" destOrd="0" parTransId="{85CBF4FB-DA47-47D2-856E-2005769A1575}" sibTransId="{6FF2D3C7-B0EC-44E9-9ED4-B0D04B2314FE}"/>
    <dgm:cxn modelId="{683D17A7-D4DB-4351-9FE6-C3C8BCC6B8DC}" srcId="{67ACF919-7314-440C-BC66-F364ED30F06A}" destId="{7D15FD67-6412-4BA5-A1D2-A64F63AC69C9}" srcOrd="6" destOrd="0" parTransId="{53AD0D1A-B880-40D4-BD7D-2C4FE31EA053}" sibTransId="{97657B87-9D18-4D73-934E-AA25BD77B85A}"/>
    <dgm:cxn modelId="{AFA61CAE-8F73-4EE9-ABA0-890B88113F99}" srcId="{67ACF919-7314-440C-BC66-F364ED30F06A}" destId="{A2909DC1-0CB4-4F95-B813-6AF02F0F6B95}" srcOrd="2" destOrd="0" parTransId="{6EE0354C-D172-4968-BB3B-0ED27FFDC11D}" sibTransId="{4E3FBCB6-ACCE-4EEE-A710-A6415C9B199A}"/>
    <dgm:cxn modelId="{8F73BEC4-B18B-499F-9E53-E2B1B98A6F58}" type="presOf" srcId="{A2909DC1-0CB4-4F95-B813-6AF02F0F6B95}" destId="{59484E78-2584-43DA-B527-FE3847F08270}" srcOrd="0" destOrd="0" presId="urn:microsoft.com/office/officeart/2018/2/layout/IconLabelList"/>
    <dgm:cxn modelId="{6B60B2EB-95EC-49E7-B9D3-60696EA7C19E}" srcId="{67ACF919-7314-440C-BC66-F364ED30F06A}" destId="{D6379C58-ADAB-4ADA-B3C8-F267CB0FC72B}" srcOrd="5" destOrd="0" parTransId="{1E44FB8D-B4A8-4D7B-861F-2263C2723A93}" sibTransId="{7D91479E-C25F-4E89-8211-EFFA888EF26D}"/>
    <dgm:cxn modelId="{E5F49B1F-BBA1-45EA-AAB2-AEE243F794F4}" type="presParOf" srcId="{01FB46C0-EC77-431F-AAD6-8B9A89B91BA9}" destId="{2E0A4777-4652-4E41-A566-3A7C7BC2D6DC}" srcOrd="0" destOrd="0" presId="urn:microsoft.com/office/officeart/2018/2/layout/IconLabelList"/>
    <dgm:cxn modelId="{88862346-B33D-46E3-9C1C-943333DE5459}" type="presParOf" srcId="{2E0A4777-4652-4E41-A566-3A7C7BC2D6DC}" destId="{D5B0DDC6-D60A-4217-92BA-210D66881907}" srcOrd="0" destOrd="0" presId="urn:microsoft.com/office/officeart/2018/2/layout/IconLabelList"/>
    <dgm:cxn modelId="{BF1C25A5-44CB-4B99-A82A-FCEDA0A6CB4F}" type="presParOf" srcId="{2E0A4777-4652-4E41-A566-3A7C7BC2D6DC}" destId="{2F2BC17D-7E91-46C3-87CA-68C749306C0E}" srcOrd="1" destOrd="0" presId="urn:microsoft.com/office/officeart/2018/2/layout/IconLabelList"/>
    <dgm:cxn modelId="{809FC176-2918-4598-8D18-10EE3FF72564}" type="presParOf" srcId="{2E0A4777-4652-4E41-A566-3A7C7BC2D6DC}" destId="{54BB971E-6EAC-430A-BA35-AE2972CEAFB1}" srcOrd="2" destOrd="0" presId="urn:microsoft.com/office/officeart/2018/2/layout/IconLabelList"/>
    <dgm:cxn modelId="{974F283C-0815-4D9D-90D8-14F9A5135B7A}" type="presParOf" srcId="{01FB46C0-EC77-431F-AAD6-8B9A89B91BA9}" destId="{10A75ACB-0472-4DBF-8FBB-7D3A0046C1E8}" srcOrd="1" destOrd="0" presId="urn:microsoft.com/office/officeart/2018/2/layout/IconLabelList"/>
    <dgm:cxn modelId="{583CCF2E-2BE1-4B81-8923-E2F63CAF4A96}" type="presParOf" srcId="{01FB46C0-EC77-431F-AAD6-8B9A89B91BA9}" destId="{A2F497A2-8AD8-41CD-921F-7A6591240473}" srcOrd="2" destOrd="0" presId="urn:microsoft.com/office/officeart/2018/2/layout/IconLabelList"/>
    <dgm:cxn modelId="{3EBD1F43-5B21-4825-A9D5-74174353D971}" type="presParOf" srcId="{A2F497A2-8AD8-41CD-921F-7A6591240473}" destId="{24DF28D0-CB95-4DC4-9BE5-420F7BD3479E}" srcOrd="0" destOrd="0" presId="urn:microsoft.com/office/officeart/2018/2/layout/IconLabelList"/>
    <dgm:cxn modelId="{EFC937BB-9E3C-415D-ABAB-E40BEA51BD91}" type="presParOf" srcId="{A2F497A2-8AD8-41CD-921F-7A6591240473}" destId="{F2D4ED22-E0BD-4E8B-A8EF-BC73AD038648}" srcOrd="1" destOrd="0" presId="urn:microsoft.com/office/officeart/2018/2/layout/IconLabelList"/>
    <dgm:cxn modelId="{C7D5C662-E388-464C-B47C-41B1A7284005}" type="presParOf" srcId="{A2F497A2-8AD8-41CD-921F-7A6591240473}" destId="{C73F6BE6-BC10-48B5-AEB1-E895A3D8FDB8}" srcOrd="2" destOrd="0" presId="urn:microsoft.com/office/officeart/2018/2/layout/IconLabelList"/>
    <dgm:cxn modelId="{621856C7-D29A-47B3-9890-12C89A8065CA}" type="presParOf" srcId="{01FB46C0-EC77-431F-AAD6-8B9A89B91BA9}" destId="{5BCAD42A-2B0F-425D-8A28-ADC66C27F3C3}" srcOrd="3" destOrd="0" presId="urn:microsoft.com/office/officeart/2018/2/layout/IconLabelList"/>
    <dgm:cxn modelId="{5874C579-3E0C-487E-8B27-7C96E13A0F99}" type="presParOf" srcId="{01FB46C0-EC77-431F-AAD6-8B9A89B91BA9}" destId="{5E387724-0FF4-4357-BB96-B89F945BC5A8}" srcOrd="4" destOrd="0" presId="urn:microsoft.com/office/officeart/2018/2/layout/IconLabelList"/>
    <dgm:cxn modelId="{3FE2151B-998D-4194-A2A5-38C7B040EB08}" type="presParOf" srcId="{5E387724-0FF4-4357-BB96-B89F945BC5A8}" destId="{A258FE6B-C2C7-476D-994B-F60C50B2B908}" srcOrd="0" destOrd="0" presId="urn:microsoft.com/office/officeart/2018/2/layout/IconLabelList"/>
    <dgm:cxn modelId="{F87C5194-8041-4DFB-973F-11EF8D977D62}" type="presParOf" srcId="{5E387724-0FF4-4357-BB96-B89F945BC5A8}" destId="{B97C3F38-B6F7-4603-A8BE-6E2D4FB7D820}" srcOrd="1" destOrd="0" presId="urn:microsoft.com/office/officeart/2018/2/layout/IconLabelList"/>
    <dgm:cxn modelId="{ABC5D6C8-D60A-4139-ACD1-CB306576C01C}" type="presParOf" srcId="{5E387724-0FF4-4357-BB96-B89F945BC5A8}" destId="{59484E78-2584-43DA-B527-FE3847F08270}" srcOrd="2" destOrd="0" presId="urn:microsoft.com/office/officeart/2018/2/layout/IconLabelList"/>
    <dgm:cxn modelId="{EEA8BFDC-EEB3-4F9A-8732-CA7C6DA3A356}" type="presParOf" srcId="{01FB46C0-EC77-431F-AAD6-8B9A89B91BA9}" destId="{47B88554-BEBC-438B-8739-A2D3128E3ECC}" srcOrd="5" destOrd="0" presId="urn:microsoft.com/office/officeart/2018/2/layout/IconLabelList"/>
    <dgm:cxn modelId="{51CD885D-7D13-4100-A616-F3B46E548BEA}" type="presParOf" srcId="{01FB46C0-EC77-431F-AAD6-8B9A89B91BA9}" destId="{9D80F9A5-41CD-48E3-9FCB-609E9AC94B0F}" srcOrd="6" destOrd="0" presId="urn:microsoft.com/office/officeart/2018/2/layout/IconLabelList"/>
    <dgm:cxn modelId="{D3523749-4E14-49E0-827D-97F2801D07EF}" type="presParOf" srcId="{9D80F9A5-41CD-48E3-9FCB-609E9AC94B0F}" destId="{2F2FA41C-6CA5-497D-8660-EACF4FC88682}" srcOrd="0" destOrd="0" presId="urn:microsoft.com/office/officeart/2018/2/layout/IconLabelList"/>
    <dgm:cxn modelId="{029ABF15-F4DC-42BC-8DC1-53C06E95F5D4}" type="presParOf" srcId="{9D80F9A5-41CD-48E3-9FCB-609E9AC94B0F}" destId="{5B16B829-03AF-446E-B527-D11A6503044E}" srcOrd="1" destOrd="0" presId="urn:microsoft.com/office/officeart/2018/2/layout/IconLabelList"/>
    <dgm:cxn modelId="{FE542228-89A0-4251-A45B-3DE78C838624}" type="presParOf" srcId="{9D80F9A5-41CD-48E3-9FCB-609E9AC94B0F}" destId="{862EDC59-578F-4827-A389-C12BD72DE156}" srcOrd="2" destOrd="0" presId="urn:microsoft.com/office/officeart/2018/2/layout/IconLabelList"/>
    <dgm:cxn modelId="{2FF3023D-A424-48CC-BD7B-884B41D5D915}" type="presParOf" srcId="{01FB46C0-EC77-431F-AAD6-8B9A89B91BA9}" destId="{6F8497C3-898F-4857-A3DC-2FE8D58209FA}" srcOrd="7" destOrd="0" presId="urn:microsoft.com/office/officeart/2018/2/layout/IconLabelList"/>
    <dgm:cxn modelId="{857A7C7A-0B0E-4B1B-B466-BF6A7AE6652B}" type="presParOf" srcId="{01FB46C0-EC77-431F-AAD6-8B9A89B91BA9}" destId="{C155CBE0-A828-4916-9793-F2CC32C61944}" srcOrd="8" destOrd="0" presId="urn:microsoft.com/office/officeart/2018/2/layout/IconLabelList"/>
    <dgm:cxn modelId="{40C5FBF4-9A6A-45D9-9860-3AB47BF7FB5B}" type="presParOf" srcId="{C155CBE0-A828-4916-9793-F2CC32C61944}" destId="{6066F8EF-CE31-4559-9203-EA8C7F92D705}" srcOrd="0" destOrd="0" presId="urn:microsoft.com/office/officeart/2018/2/layout/IconLabelList"/>
    <dgm:cxn modelId="{49BBBB7F-6A06-4CD1-B5ED-E859472151FA}" type="presParOf" srcId="{C155CBE0-A828-4916-9793-F2CC32C61944}" destId="{159BE7EF-D021-4399-B887-3309407496F5}" srcOrd="1" destOrd="0" presId="urn:microsoft.com/office/officeart/2018/2/layout/IconLabelList"/>
    <dgm:cxn modelId="{0A788683-D4B8-4E1D-AEC0-1773471CD05E}" type="presParOf" srcId="{C155CBE0-A828-4916-9793-F2CC32C61944}" destId="{16803C1E-5C7E-49E5-910D-1D75A510044A}" srcOrd="2" destOrd="0" presId="urn:microsoft.com/office/officeart/2018/2/layout/IconLabelList"/>
    <dgm:cxn modelId="{411ACD9D-A3FC-4E30-A75B-8B1E2BA912F2}" type="presParOf" srcId="{01FB46C0-EC77-431F-AAD6-8B9A89B91BA9}" destId="{E36702A8-A503-416E-AAB6-1EE8304EB85F}" srcOrd="9" destOrd="0" presId="urn:microsoft.com/office/officeart/2018/2/layout/IconLabelList"/>
    <dgm:cxn modelId="{DFFCB566-83FA-4F81-8DE3-B4BC3314DC04}" type="presParOf" srcId="{01FB46C0-EC77-431F-AAD6-8B9A89B91BA9}" destId="{B5B386E6-6649-4305-B778-E42126D60E1C}" srcOrd="10" destOrd="0" presId="urn:microsoft.com/office/officeart/2018/2/layout/IconLabelList"/>
    <dgm:cxn modelId="{D4D5C11C-D344-49E3-A320-3F59AAD54764}" type="presParOf" srcId="{B5B386E6-6649-4305-B778-E42126D60E1C}" destId="{A0018EC2-88F6-487F-94D2-AEA6FF39C84F}" srcOrd="0" destOrd="0" presId="urn:microsoft.com/office/officeart/2018/2/layout/IconLabelList"/>
    <dgm:cxn modelId="{C8B3D386-0B00-4896-8D17-E09CC7B014B1}" type="presParOf" srcId="{B5B386E6-6649-4305-B778-E42126D60E1C}" destId="{66A73BF0-0052-47EF-AB19-462E51449C5C}" srcOrd="1" destOrd="0" presId="urn:microsoft.com/office/officeart/2018/2/layout/IconLabelList"/>
    <dgm:cxn modelId="{71363B0F-9CEC-405C-A30D-3CC5C2A922CE}" type="presParOf" srcId="{B5B386E6-6649-4305-B778-E42126D60E1C}" destId="{C2213C74-A99A-4959-90B1-B16BADCAB105}" srcOrd="2" destOrd="0" presId="urn:microsoft.com/office/officeart/2018/2/layout/IconLabelList"/>
    <dgm:cxn modelId="{BB200E52-7BE1-4D74-AF47-DBFFC9FFA6DA}" type="presParOf" srcId="{01FB46C0-EC77-431F-AAD6-8B9A89B91BA9}" destId="{9F40FE9A-23D3-4F97-954E-0C8B878B44AF}" srcOrd="11" destOrd="0" presId="urn:microsoft.com/office/officeart/2018/2/layout/IconLabelList"/>
    <dgm:cxn modelId="{E878AE50-2F1D-4066-989B-C474BDACF4CE}" type="presParOf" srcId="{01FB46C0-EC77-431F-AAD6-8B9A89B91BA9}" destId="{00592FE1-C42E-4576-9EEB-AC5B9E8A1493}" srcOrd="12" destOrd="0" presId="urn:microsoft.com/office/officeart/2018/2/layout/IconLabelList"/>
    <dgm:cxn modelId="{5909E508-D5C8-4112-9028-3E1344B24BBD}" type="presParOf" srcId="{00592FE1-C42E-4576-9EEB-AC5B9E8A1493}" destId="{1AF415C9-36AB-42F7-82C3-6C10AB819D01}" srcOrd="0" destOrd="0" presId="urn:microsoft.com/office/officeart/2018/2/layout/IconLabelList"/>
    <dgm:cxn modelId="{3DA45F73-C4E1-4197-B579-035BF55FCF7F}" type="presParOf" srcId="{00592FE1-C42E-4576-9EEB-AC5B9E8A1493}" destId="{D356C749-0838-4F3A-A708-34ACF27DD5E5}" srcOrd="1" destOrd="0" presId="urn:microsoft.com/office/officeart/2018/2/layout/IconLabelList"/>
    <dgm:cxn modelId="{EE3355A9-E474-434D-AC6C-FD4C75D1E5B4}" type="presParOf" srcId="{00592FE1-C42E-4576-9EEB-AC5B9E8A1493}" destId="{24A3BA5B-7CAC-463B-87A1-22324EB6490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0DDC6-D60A-4217-92BA-210D66881907}">
      <dsp:nvSpPr>
        <dsp:cNvPr id="0" name=""/>
        <dsp:cNvSpPr/>
      </dsp:nvSpPr>
      <dsp:spPr>
        <a:xfrm>
          <a:off x="336244" y="856674"/>
          <a:ext cx="549755" cy="549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B971E-6EAC-430A-BA35-AE2972CEAFB1}">
      <dsp:nvSpPr>
        <dsp:cNvPr id="0" name=""/>
        <dsp:cNvSpPr/>
      </dsp:nvSpPr>
      <dsp:spPr>
        <a:xfrm>
          <a:off x="282" y="1692181"/>
          <a:ext cx="1221679" cy="1068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All 30 MLB teams are listed and grouped into 6 divisions </a:t>
          </a:r>
        </a:p>
      </dsp:txBody>
      <dsp:txXfrm>
        <a:off x="282" y="1692181"/>
        <a:ext cx="1221679" cy="1068969"/>
      </dsp:txXfrm>
    </dsp:sp>
    <dsp:sp modelId="{24DF28D0-CB95-4DC4-9BE5-420F7BD3479E}">
      <dsp:nvSpPr>
        <dsp:cNvPr id="0" name=""/>
        <dsp:cNvSpPr/>
      </dsp:nvSpPr>
      <dsp:spPr>
        <a:xfrm>
          <a:off x="1771718" y="856674"/>
          <a:ext cx="549755" cy="549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F6BE6-BC10-48B5-AEB1-E895A3D8FDB8}">
      <dsp:nvSpPr>
        <dsp:cNvPr id="0" name=""/>
        <dsp:cNvSpPr/>
      </dsp:nvSpPr>
      <dsp:spPr>
        <a:xfrm>
          <a:off x="1435756" y="1692181"/>
          <a:ext cx="1221679" cy="1068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Each team plays exactly 54 games</a:t>
          </a:r>
        </a:p>
      </dsp:txBody>
      <dsp:txXfrm>
        <a:off x="1435756" y="1692181"/>
        <a:ext cx="1221679" cy="1068969"/>
      </dsp:txXfrm>
    </dsp:sp>
    <dsp:sp modelId="{A258FE6B-C2C7-476D-994B-F60C50B2B908}">
      <dsp:nvSpPr>
        <dsp:cNvPr id="0" name=""/>
        <dsp:cNvSpPr/>
      </dsp:nvSpPr>
      <dsp:spPr>
        <a:xfrm>
          <a:off x="3207191" y="856674"/>
          <a:ext cx="549755" cy="549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84E78-2584-43DA-B527-FE3847F08270}">
      <dsp:nvSpPr>
        <dsp:cNvPr id="0" name=""/>
        <dsp:cNvSpPr/>
      </dsp:nvSpPr>
      <dsp:spPr>
        <a:xfrm>
          <a:off x="2871230" y="1692181"/>
          <a:ext cx="1221679" cy="1068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Each team can play </a:t>
          </a:r>
          <a:r>
            <a:rPr lang="en-US" sz="1400" b="1" kern="1200" dirty="0"/>
            <a:t>at most one game per day</a:t>
          </a:r>
          <a:r>
            <a:rPr lang="en-US" sz="1400" kern="1200" dirty="0"/>
            <a:t>.</a:t>
          </a:r>
        </a:p>
      </dsp:txBody>
      <dsp:txXfrm>
        <a:off x="2871230" y="1692181"/>
        <a:ext cx="1221679" cy="1068969"/>
      </dsp:txXfrm>
    </dsp:sp>
    <dsp:sp modelId="{2F2FA41C-6CA5-497D-8660-EACF4FC88682}">
      <dsp:nvSpPr>
        <dsp:cNvPr id="0" name=""/>
        <dsp:cNvSpPr/>
      </dsp:nvSpPr>
      <dsp:spPr>
        <a:xfrm>
          <a:off x="4642665" y="856674"/>
          <a:ext cx="549755" cy="5497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EDC59-578F-4827-A389-C12BD72DE156}">
      <dsp:nvSpPr>
        <dsp:cNvPr id="0" name=""/>
        <dsp:cNvSpPr/>
      </dsp:nvSpPr>
      <dsp:spPr>
        <a:xfrm>
          <a:off x="4306703" y="1692181"/>
          <a:ext cx="1221679" cy="1068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Each team plays </a:t>
          </a:r>
          <a:r>
            <a:rPr lang="en-US" sz="1400" b="1" kern="1200" dirty="0"/>
            <a:t>no more than 6 games per week</a:t>
          </a:r>
          <a:r>
            <a:rPr lang="en-US" sz="1400" kern="1200" dirty="0"/>
            <a:t> over any 8-day window</a:t>
          </a:r>
        </a:p>
      </dsp:txBody>
      <dsp:txXfrm>
        <a:off x="4306703" y="1692181"/>
        <a:ext cx="1221679" cy="1068969"/>
      </dsp:txXfrm>
    </dsp:sp>
    <dsp:sp modelId="{6066F8EF-CE31-4559-9203-EA8C7F92D705}">
      <dsp:nvSpPr>
        <dsp:cNvPr id="0" name=""/>
        <dsp:cNvSpPr/>
      </dsp:nvSpPr>
      <dsp:spPr>
        <a:xfrm>
          <a:off x="6078139" y="856674"/>
          <a:ext cx="549755" cy="5497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03C1E-5C7E-49E5-910D-1D75A510044A}">
      <dsp:nvSpPr>
        <dsp:cNvPr id="0" name=""/>
        <dsp:cNvSpPr/>
      </dsp:nvSpPr>
      <dsp:spPr>
        <a:xfrm>
          <a:off x="5742177" y="1692181"/>
          <a:ext cx="1221679" cy="1068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Each team must play </a:t>
          </a:r>
          <a:r>
            <a:rPr lang="en-US" sz="1400" b="1" kern="1200"/>
            <a:t>at least 20 different opponents</a:t>
          </a:r>
          <a:r>
            <a:rPr lang="en-US" sz="1400" kern="1200"/>
            <a:t>.</a:t>
          </a:r>
        </a:p>
      </dsp:txBody>
      <dsp:txXfrm>
        <a:off x="5742177" y="1692181"/>
        <a:ext cx="1221679" cy="1068969"/>
      </dsp:txXfrm>
    </dsp:sp>
    <dsp:sp modelId="{A0018EC2-88F6-487F-94D2-AEA6FF39C84F}">
      <dsp:nvSpPr>
        <dsp:cNvPr id="0" name=""/>
        <dsp:cNvSpPr/>
      </dsp:nvSpPr>
      <dsp:spPr>
        <a:xfrm>
          <a:off x="7513612" y="856674"/>
          <a:ext cx="549755" cy="54975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13C74-A99A-4959-90B1-B16BADCAB105}">
      <dsp:nvSpPr>
        <dsp:cNvPr id="0" name=""/>
        <dsp:cNvSpPr/>
      </dsp:nvSpPr>
      <dsp:spPr>
        <a:xfrm>
          <a:off x="7177650" y="1692181"/>
          <a:ext cx="1221679" cy="1068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Teams within a division must play 13 times total.</a:t>
          </a:r>
          <a:endParaRPr lang="en-US" sz="1400" kern="1200"/>
        </a:p>
      </dsp:txBody>
      <dsp:txXfrm>
        <a:off x="7177650" y="1692181"/>
        <a:ext cx="1221679" cy="1068969"/>
      </dsp:txXfrm>
    </dsp:sp>
    <dsp:sp modelId="{1AF415C9-36AB-42F7-82C3-6C10AB819D01}">
      <dsp:nvSpPr>
        <dsp:cNvPr id="0" name=""/>
        <dsp:cNvSpPr/>
      </dsp:nvSpPr>
      <dsp:spPr>
        <a:xfrm>
          <a:off x="8949086" y="856674"/>
          <a:ext cx="549755" cy="54975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3BA5B-7CAC-463B-87A1-22324EB6490D}">
      <dsp:nvSpPr>
        <dsp:cNvPr id="0" name=""/>
        <dsp:cNvSpPr/>
      </dsp:nvSpPr>
      <dsp:spPr>
        <a:xfrm>
          <a:off x="8613124" y="1692181"/>
          <a:ext cx="1221679" cy="1068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One team hosts 7 games, the other hosts 6 games.</a:t>
          </a:r>
          <a:endParaRPr lang="en-US" sz="1400" kern="1200"/>
        </a:p>
      </dsp:txBody>
      <dsp:txXfrm>
        <a:off x="8613124" y="1692181"/>
        <a:ext cx="1221679" cy="1068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2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8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0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0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5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0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69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0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5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4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6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5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b.com/rangers/schedule/2025-05" TargetMode="External"/><Relationship Id="rId2" Type="http://schemas.openxmlformats.org/officeDocument/2006/relationships/hyperlink" Target="https://cw33.com/texas-rangers/texas-rangers-mlb-season-trave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5" name="Rectangle 107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489AC-E812-59A6-EBB4-1C8A4F7D5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2" y="4153113"/>
            <a:ext cx="9180747" cy="1248431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600" dirty="0">
                <a:solidFill>
                  <a:schemeClr val="bg1"/>
                </a:solidFill>
              </a:rPr>
              <a:t>Creating optimal schedule for Major league baseball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EDCD6-A54A-12C8-F9AC-C808574B3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104" y="5419983"/>
            <a:ext cx="9180747" cy="66198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By: Eric Zuniga, Sam Wilson</a:t>
            </a:r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wavy concept">
            <a:extLst>
              <a:ext uri="{FF2B5EF4-FFF2-40B4-BE49-F238E27FC236}">
                <a16:creationId xmlns:a16="http://schemas.microsoft.com/office/drawing/2014/main" id="{FF89E958-BF94-0F35-B3F3-FA707347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75" r="16712" b="-2"/>
          <a:stretch/>
        </p:blipFill>
        <p:spPr>
          <a:xfrm>
            <a:off x="2454119" y="6360"/>
            <a:ext cx="3066248" cy="3844096"/>
          </a:xfrm>
          <a:prstGeom prst="rect">
            <a:avLst/>
          </a:prstGeom>
        </p:spPr>
      </p:pic>
      <p:sp>
        <p:nvSpPr>
          <p:cNvPr id="1080" name="Rectangle 1079">
            <a:extLst>
              <a:ext uri="{FF2B5EF4-FFF2-40B4-BE49-F238E27FC236}">
                <a16:creationId xmlns:a16="http://schemas.microsoft.com/office/drawing/2014/main" id="{A8EAC26D-6BAA-40DB-8C61-90C7CC5EF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9423" y="1933956"/>
            <a:ext cx="39319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2024 All-MLB Teams announced">
            <a:extLst>
              <a:ext uri="{FF2B5EF4-FFF2-40B4-BE49-F238E27FC236}">
                <a16:creationId xmlns:a16="http://schemas.microsoft.com/office/drawing/2014/main" id="{6F0E4629-6025-62E7-30AB-726862152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0872" y="407774"/>
            <a:ext cx="4776495" cy="306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2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161C-15B3-F2BB-2E94-8BB50E24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FEBDD-7DE6-CBF5-6780-38B22E98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40   Seattle Mariners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41   Los Angeles Angels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42   Texas Rangers             @ Seattle Mariners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43   Texas Rangers             @ Houston Astros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44   Texas Rangers             @ Seattle Mariners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46   Texas Rangers             @ Los Angeles Angels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47   Texas Rangers             @ Seattle Mariners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50   Texas Rangers             @ Oakland Athletics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51   Texas Rangers             @ Oakland Athletics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52   Houston Astros  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53   Texas Rangers             @ Seattle Mariners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54   Seattle Mariners          @ Texas Rangers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8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FD9F-9359-90F9-0154-DC0F3540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EC4B-D689-19C0-9432-92C5AFC55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55   Texas Rangers             @ Los Angeles Angels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56   Los Angeles Angels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57   Oakland Athletics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58   Texas Rangers             @ Houston Astros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60   Los Angeles Angels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61   Seattle Mariners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63   Texas Rangers             @ Colorado Rockies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64   Seattle Mariners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66   Texas Rangers             @ Seattle Mariners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67   Seattle Mariners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68   Houston Astros  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70   Colorado Rockies          @ Texas Rangers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6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B3C9-737A-8F71-3FC7-78863090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Rangers 2025 Schedule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85F5-A108-E208-1B7E-B9BE12C44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3945" y="705113"/>
            <a:ext cx="6525138" cy="519749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1   Boston Red Sox            @ Texas Rangers</a:t>
            </a:r>
          </a:p>
          <a:p>
            <a:r>
              <a:rPr lang="en-US" dirty="0"/>
              <a:t>  5   Texas Rangers             @ Cincinnati Reds</a:t>
            </a:r>
          </a:p>
          <a:p>
            <a:r>
              <a:rPr lang="en-US" dirty="0"/>
              <a:t>  8   Tampa Bay Rays            @ Texas Rangers</a:t>
            </a:r>
          </a:p>
          <a:p>
            <a:r>
              <a:rPr lang="en-US" dirty="0"/>
              <a:t> 11   Texas Rangers             @ Chicago Cubs</a:t>
            </a:r>
          </a:p>
          <a:p>
            <a:r>
              <a:rPr lang="en-US" dirty="0"/>
              <a:t> 14   Texas Rangers             @ Seattle Mariners</a:t>
            </a:r>
          </a:p>
          <a:p>
            <a:r>
              <a:rPr lang="en-US" dirty="0"/>
              <a:t> 17   Los Angeles Angels        @ Texas Rangers</a:t>
            </a:r>
          </a:p>
          <a:p>
            <a:r>
              <a:rPr lang="en-US" dirty="0"/>
              <a:t> 20   Los Angeles Dodgers       @ Texas Rangers</a:t>
            </a:r>
          </a:p>
          <a:p>
            <a:r>
              <a:rPr lang="en-US" dirty="0"/>
              <a:t> 23   Texas Rangers             @ Oakland Athletics</a:t>
            </a:r>
          </a:p>
          <a:p>
            <a:r>
              <a:rPr lang="en-US" dirty="0"/>
              <a:t> 26   Texas Rangers             @ San Francisco Giants</a:t>
            </a:r>
          </a:p>
          <a:p>
            <a:r>
              <a:rPr lang="en-US" dirty="0"/>
              <a:t> 29   Oakland Athletics         @ Texas Rangers</a:t>
            </a:r>
          </a:p>
          <a:p>
            <a:r>
              <a:rPr lang="en-US" dirty="0"/>
              <a:t> 33   Seattle Mariners          @ Texas Rangers</a:t>
            </a:r>
          </a:p>
        </p:txBody>
      </p:sp>
    </p:spTree>
    <p:extLst>
      <p:ext uri="{BB962C8B-B14F-4D97-AF65-F5344CB8AC3E}">
        <p14:creationId xmlns:p14="http://schemas.microsoft.com/office/powerpoint/2010/main" val="110407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33E7-30CE-A32B-3085-D3BBB003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E2825-1FDD-3C30-2C63-EEB38601D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36   Texas Rangers             @ Boston Red Sox</a:t>
            </a:r>
          </a:p>
          <a:p>
            <a:r>
              <a:rPr lang="en-US" dirty="0"/>
              <a:t> 39   Texas Rangers             @ Detroit Tigers</a:t>
            </a:r>
          </a:p>
          <a:p>
            <a:r>
              <a:rPr lang="en-US" dirty="0"/>
              <a:t> 42   Colorado Rockies          @ Texas Rangers</a:t>
            </a:r>
          </a:p>
          <a:p>
            <a:r>
              <a:rPr lang="en-US" dirty="0"/>
              <a:t> 45   Houston Astros            @ Texas Rangers</a:t>
            </a:r>
          </a:p>
          <a:p>
            <a:r>
              <a:rPr lang="en-US" dirty="0"/>
              <a:t> 49   Texas Rangers             @ New York Yankees</a:t>
            </a:r>
          </a:p>
          <a:p>
            <a:r>
              <a:rPr lang="en-US" dirty="0"/>
              <a:t> 52   Texas Rangers             @ Chicago White Sox</a:t>
            </a:r>
          </a:p>
          <a:p>
            <a:r>
              <a:rPr lang="en-US" dirty="0"/>
              <a:t> 55   Toronto Blue Jays         @ Texas Rangers</a:t>
            </a:r>
          </a:p>
          <a:p>
            <a:r>
              <a:rPr lang="en-US" dirty="0"/>
              <a:t> 58   St. Louis Cardinals       @ Texas Rangers</a:t>
            </a:r>
          </a:p>
          <a:p>
            <a:r>
              <a:rPr lang="en-US" dirty="0"/>
              <a:t> 61   Texas Rangers             @ Tampa Bay Rays</a:t>
            </a:r>
          </a:p>
          <a:p>
            <a:r>
              <a:rPr lang="en-US" dirty="0"/>
              <a:t> 64   Texas Rangers             @ Washington Nationals</a:t>
            </a:r>
          </a:p>
          <a:p>
            <a:r>
              <a:rPr lang="en-US" dirty="0"/>
              <a:t> 67   Texas Rangers             @ Minnesota Twins</a:t>
            </a:r>
          </a:p>
          <a:p>
            <a:r>
              <a:rPr lang="en-US" dirty="0"/>
              <a:t> 70   Chicago White Sox         @ Texas Rangers</a:t>
            </a:r>
          </a:p>
          <a:p>
            <a:r>
              <a:rPr lang="en-US" dirty="0"/>
              <a:t> 73   Kansas City Royals        @ Texas Rangers</a:t>
            </a:r>
          </a:p>
          <a:p>
            <a:r>
              <a:rPr lang="en-US" dirty="0"/>
              <a:t> 76   Texas Rangers             @ Pittsburgh Pirates</a:t>
            </a:r>
          </a:p>
        </p:txBody>
      </p:sp>
    </p:spTree>
    <p:extLst>
      <p:ext uri="{BB962C8B-B14F-4D97-AF65-F5344CB8AC3E}">
        <p14:creationId xmlns:p14="http://schemas.microsoft.com/office/powerpoint/2010/main" val="425916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0347-0634-C9F4-7838-24B15A2D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4882-BC5B-22E9-F350-2F9BEA577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79   Texas Rangers             @ Baltimore Orioles</a:t>
            </a:r>
          </a:p>
          <a:p>
            <a:r>
              <a:rPr lang="en-US" dirty="0"/>
              <a:t> 82   Seattle Mariners          @ Texas Rangers</a:t>
            </a:r>
          </a:p>
          <a:p>
            <a:r>
              <a:rPr lang="en-US" dirty="0"/>
              <a:t> 85   Baltimore Orioles         @ Texas Rangers</a:t>
            </a:r>
          </a:p>
          <a:p>
            <a:r>
              <a:rPr lang="en-US" dirty="0"/>
              <a:t> 88   Texas Rangers             @ San Diego Padres</a:t>
            </a:r>
          </a:p>
          <a:p>
            <a:r>
              <a:rPr lang="en-US" dirty="0"/>
              <a:t> 91   Texas Rangers             @ Los Angeles Angels</a:t>
            </a:r>
          </a:p>
          <a:p>
            <a:r>
              <a:rPr lang="en-US" dirty="0"/>
              <a:t> 95   Texas Rangers             @ Houston Astros</a:t>
            </a:r>
          </a:p>
          <a:p>
            <a:r>
              <a:rPr lang="en-US" dirty="0"/>
              <a:t> 98   Detroit Tigers            @ Texas Rangers</a:t>
            </a:r>
          </a:p>
          <a:p>
            <a:r>
              <a:rPr lang="en-US" dirty="0"/>
              <a:t>101   Oakland Athletics         @ Texas Rangers</a:t>
            </a:r>
          </a:p>
          <a:p>
            <a:r>
              <a:rPr lang="en-US" dirty="0"/>
              <a:t>104   Atlanta Braves            @ Texas Rangers</a:t>
            </a:r>
          </a:p>
          <a:p>
            <a:r>
              <a:rPr lang="en-US" dirty="0"/>
              <a:t>107   Texas Rangers             @ Los Angeles Angels</a:t>
            </a:r>
          </a:p>
          <a:p>
            <a:r>
              <a:rPr lang="en-US" dirty="0"/>
              <a:t>111   Texas Rangers             @ Seattle Mariners</a:t>
            </a:r>
          </a:p>
          <a:p>
            <a:r>
              <a:rPr lang="en-US" dirty="0"/>
              <a:t>115   New York Yankees          @ Texas Rangers</a:t>
            </a:r>
          </a:p>
          <a:p>
            <a:r>
              <a:rPr lang="en-US" dirty="0"/>
              <a:t>118   Philadelphia Phillies     @ Texas Rangers</a:t>
            </a:r>
          </a:p>
          <a:p>
            <a:r>
              <a:rPr lang="en-US" dirty="0"/>
              <a:t>121   Arizona Diamondbacks      @ Texas Rangers</a:t>
            </a:r>
          </a:p>
        </p:txBody>
      </p:sp>
    </p:spTree>
    <p:extLst>
      <p:ext uri="{BB962C8B-B14F-4D97-AF65-F5344CB8AC3E}">
        <p14:creationId xmlns:p14="http://schemas.microsoft.com/office/powerpoint/2010/main" val="48141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1AF4-4001-D4C8-0751-8E2ACDD7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40333-F14C-1199-9ADD-3349F20FA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121   Arizona Diamondbacks      @ Texas Rangers</a:t>
            </a:r>
          </a:p>
          <a:p>
            <a:r>
              <a:rPr lang="en-US" dirty="0"/>
              <a:t>124   Texas Rangers             @ Toronto Blue Jays</a:t>
            </a:r>
          </a:p>
          <a:p>
            <a:r>
              <a:rPr lang="en-US" dirty="0"/>
              <a:t>127   Texas Rangers             @ Kansas City Royals</a:t>
            </a:r>
          </a:p>
          <a:p>
            <a:r>
              <a:rPr lang="en-US" dirty="0"/>
              <a:t>131   Cleveland Guardians       @ Texas Rangers</a:t>
            </a:r>
          </a:p>
          <a:p>
            <a:r>
              <a:rPr lang="en-US" dirty="0"/>
              <a:t>134   Los Angeles Angels        @ Texas Rangers</a:t>
            </a:r>
          </a:p>
          <a:p>
            <a:r>
              <a:rPr lang="en-US" dirty="0"/>
              <a:t>137   Texas Rangers             @ Oakland Athletics</a:t>
            </a:r>
          </a:p>
          <a:p>
            <a:r>
              <a:rPr lang="en-US" dirty="0"/>
              <a:t>140   Texas Rangers             @ Arizona Diamondbacks</a:t>
            </a:r>
          </a:p>
          <a:p>
            <a:r>
              <a:rPr lang="en-US" dirty="0"/>
              <a:t>143   Houston Astros            @ Texas Rangers</a:t>
            </a:r>
          </a:p>
          <a:p>
            <a:r>
              <a:rPr lang="en-US" dirty="0"/>
              <a:t>147   Milwaukee Brewers         @ Texas Rangers</a:t>
            </a:r>
          </a:p>
          <a:p>
            <a:r>
              <a:rPr lang="en-US" dirty="0"/>
              <a:t>150   Texas Rangers             @ New York Mets</a:t>
            </a:r>
          </a:p>
          <a:p>
            <a:r>
              <a:rPr lang="en-US" dirty="0"/>
              <a:t>153   Texas Rangers             @ Houston Astros</a:t>
            </a:r>
          </a:p>
          <a:p>
            <a:r>
              <a:rPr lang="en-US" dirty="0"/>
              <a:t>157   Miami Marlins             @ Texas Rangers</a:t>
            </a:r>
          </a:p>
          <a:p>
            <a:r>
              <a:rPr lang="en-US" dirty="0"/>
              <a:t>160   Minnesota Twins           @ Texas Rangers</a:t>
            </a:r>
          </a:p>
          <a:p>
            <a:r>
              <a:rPr lang="en-US" dirty="0"/>
              <a:t>163   Texas Rangers             @ Cleveland Guardians</a:t>
            </a:r>
          </a:p>
        </p:txBody>
      </p:sp>
    </p:spTree>
    <p:extLst>
      <p:ext uri="{BB962C8B-B14F-4D97-AF65-F5344CB8AC3E}">
        <p14:creationId xmlns:p14="http://schemas.microsoft.com/office/powerpoint/2010/main" val="408348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53B9-94A3-FC9E-6458-EC42D550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to Actual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E731A-8021-D505-2B95-36530262D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distance that the Texas Rangers in our code traveled was 32,925.2 miles. </a:t>
            </a:r>
          </a:p>
          <a:p>
            <a:r>
              <a:rPr lang="en-US" dirty="0"/>
              <a:t>2025 Texas Rangers schedule: </a:t>
            </a:r>
          </a:p>
          <a:p>
            <a:r>
              <a:rPr lang="en-US" dirty="0"/>
              <a:t>37,281 miles</a:t>
            </a:r>
          </a:p>
          <a:p>
            <a:r>
              <a:rPr lang="en-US" dirty="0"/>
              <a:t>Ranked 10th worst in the league for travel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BD09-78F3-C105-395C-847BCE32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where the Texas Rangers travelled in our code</a:t>
            </a:r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4683AC98-C370-7C0A-E003-FF3BFECC0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863" y="989012"/>
            <a:ext cx="6172200" cy="4629150"/>
          </a:xfrm>
        </p:spPr>
      </p:pic>
    </p:spTree>
    <p:extLst>
      <p:ext uri="{BB962C8B-B14F-4D97-AF65-F5344CB8AC3E}">
        <p14:creationId xmlns:p14="http://schemas.microsoft.com/office/powerpoint/2010/main" val="13376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FA46-5839-C835-16A1-87549744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of where the Texas Rangers will travel in 2025</a:t>
            </a:r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0E4B0168-CEFD-2107-2012-A0E40C90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863" y="989012"/>
            <a:ext cx="6172200" cy="4629150"/>
          </a:xfrm>
        </p:spPr>
      </p:pic>
    </p:spTree>
    <p:extLst>
      <p:ext uri="{BB962C8B-B14F-4D97-AF65-F5344CB8AC3E}">
        <p14:creationId xmlns:p14="http://schemas.microsoft.com/office/powerpoint/2010/main" val="285837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on a field with a bucket of paint&#10;&#10;Description automatically generated">
            <a:extLst>
              <a:ext uri="{FF2B5EF4-FFF2-40B4-BE49-F238E27FC236}">
                <a16:creationId xmlns:a16="http://schemas.microsoft.com/office/drawing/2014/main" id="{A65F876A-A483-0A1D-04EA-97FC448B7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855206"/>
            <a:ext cx="6224713" cy="349749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A5C6F-321D-06D6-610E-244273A7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500" b="0" cap="all">
                <a:solidFill>
                  <a:schemeClr val="bg1"/>
                </a:solidFill>
              </a:rPr>
              <a:t>Is our schedule / minimized travel code optimal?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4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2254-FF3D-5DAE-2162-CD973635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" y="0"/>
            <a:ext cx="4188940" cy="5197498"/>
          </a:xfrm>
        </p:spPr>
        <p:txBody>
          <a:bodyPr/>
          <a:lstStyle/>
          <a:p>
            <a:r>
              <a:rPr lang="en-US" dirty="0"/>
              <a:t>How Major League Baseball Does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D1D3-898D-0C2B-EAFE-1D7E7714F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289" y="97221"/>
            <a:ext cx="7231118" cy="6663558"/>
          </a:xfrm>
        </p:spPr>
        <p:txBody>
          <a:bodyPr>
            <a:noAutofit/>
          </a:bodyPr>
          <a:lstStyle/>
          <a:p>
            <a:r>
              <a:rPr lang="en-US" sz="1250" dirty="0"/>
              <a:t>162 teams split between American and National league </a:t>
            </a:r>
          </a:p>
          <a:p>
            <a:r>
              <a:rPr lang="en-US" sz="1250" dirty="0"/>
              <a:t>6 divisions with 5 teams in each division </a:t>
            </a:r>
          </a:p>
          <a:p>
            <a:r>
              <a:rPr lang="en-US" sz="1250" dirty="0"/>
              <a:t>MLB Actual scheduling rules:</a:t>
            </a:r>
          </a:p>
          <a:p>
            <a:r>
              <a:rPr lang="en-US" sz="1250" dirty="0"/>
              <a:t>Every team plays all 15 teams in the opposite league </a:t>
            </a:r>
          </a:p>
          <a:p>
            <a:r>
              <a:rPr lang="en-US" sz="1250" dirty="0"/>
              <a:t>one 3 games series against 14 teams with splitting between home and away.</a:t>
            </a:r>
          </a:p>
          <a:p>
            <a:r>
              <a:rPr lang="en-US" sz="1250" dirty="0"/>
              <a:t>1 “rivalry” team gets a 4- game series 2 home and 2 away</a:t>
            </a:r>
          </a:p>
          <a:p>
            <a:r>
              <a:rPr lang="en-US" sz="1250" dirty="0"/>
              <a:t>Each team plays 52 games against teams in their own division 13 games against each of the 4 division rivals. With two 3 game series away, one 3 game series home and one 4 game series home.</a:t>
            </a:r>
          </a:p>
          <a:p>
            <a:r>
              <a:rPr lang="en-US" sz="1250" dirty="0"/>
              <a:t>Each team plays 64 games against other teams in their own league but different divisions. With one 3 game series away and one 3 game series home.</a:t>
            </a:r>
          </a:p>
          <a:p>
            <a:r>
              <a:rPr lang="en-US" sz="1250" dirty="0"/>
              <a:t>Teams play </a:t>
            </a:r>
            <a:r>
              <a:rPr lang="en-US" sz="1250" b="1" dirty="0"/>
              <a:t>series of 3 to 4 games</a:t>
            </a:r>
            <a:r>
              <a:rPr lang="en-US" sz="1250" dirty="0"/>
              <a:t>, not one-off games.</a:t>
            </a:r>
          </a:p>
          <a:p>
            <a:r>
              <a:rPr lang="en-US" sz="1250" b="1" dirty="0"/>
              <a:t>6-7 games per week</a:t>
            </a:r>
            <a:r>
              <a:rPr lang="en-US" sz="1250" dirty="0"/>
              <a:t>, with </a:t>
            </a:r>
            <a:r>
              <a:rPr lang="en-US" sz="1250" b="1" dirty="0"/>
              <a:t>1-2 days off</a:t>
            </a:r>
            <a:r>
              <a:rPr lang="en-US" sz="1250" dirty="0"/>
              <a:t>.</a:t>
            </a:r>
          </a:p>
          <a:p>
            <a:r>
              <a:rPr lang="en-US" sz="1250" dirty="0"/>
              <a:t>Every team must play </a:t>
            </a:r>
            <a:r>
              <a:rPr lang="en-US" sz="1250" b="1" dirty="0"/>
              <a:t>81 home and 81 away games</a:t>
            </a:r>
            <a:r>
              <a:rPr lang="en-US" sz="1250" dirty="0"/>
              <a:t>.</a:t>
            </a:r>
          </a:p>
          <a:p>
            <a:r>
              <a:rPr lang="en-US" sz="1250" dirty="0"/>
              <a:t>Schedulers try to avoid coast to coast trips without rest days </a:t>
            </a:r>
          </a:p>
          <a:p>
            <a:r>
              <a:rPr lang="en-US" sz="1250" dirty="0"/>
              <a:t>Series against far team's East vs West Coast are usually grouped to reduce back and forth </a:t>
            </a:r>
          </a:p>
          <a:p>
            <a:r>
              <a:rPr lang="en-US" sz="1250" dirty="0"/>
              <a:t>They usually try to schedule ‘’prime time’’ games</a:t>
            </a:r>
          </a:p>
        </p:txBody>
      </p:sp>
      <p:pic>
        <p:nvPicPr>
          <p:cNvPr id="7" name="Picture 6" descr="A baseball player swinging a bat&#10;&#10;Description automatically generated">
            <a:extLst>
              <a:ext uri="{FF2B5EF4-FFF2-40B4-BE49-F238E27FC236}">
                <a16:creationId xmlns:a16="http://schemas.microsoft.com/office/drawing/2014/main" id="{01EA18BB-BED4-6BD6-6F13-595A6B57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33" y="4112391"/>
            <a:ext cx="3395054" cy="23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6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orld Series | History, Winners ...">
            <a:extLst>
              <a:ext uri="{FF2B5EF4-FFF2-40B4-BE49-F238E27FC236}">
                <a16:creationId xmlns:a16="http://schemas.microsoft.com/office/drawing/2014/main" id="{F807FCF5-0F12-C633-DD02-71920ABD0D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594" y="1738975"/>
            <a:ext cx="5414456" cy="372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Rectangle 309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C824-AACA-0B05-1BAB-1702D9F5B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Ideas that we could add?</a:t>
            </a:r>
          </a:p>
        </p:txBody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7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31500"/>
            <a:ext cx="7534656" cy="511290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5" name="Rectangle 4114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antasy MLB Q&amp;A w/ Eric Samulski and ...">
            <a:extLst>
              <a:ext uri="{FF2B5EF4-FFF2-40B4-BE49-F238E27FC236}">
                <a16:creationId xmlns:a16="http://schemas.microsoft.com/office/drawing/2014/main" id="{44FA3B52-AB1B-DFB9-1278-C5B2DE4AF9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855206"/>
            <a:ext cx="6224713" cy="349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41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FF549-3102-BF63-D043-DF60D2D8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Q/A?</a:t>
            </a:r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1" name="Rectangle 41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40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5CD5-5319-F2FE-8CA5-F98B51B5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CBE3-4BFB-51F2-AEAA-DC58588C6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https://cw33.com/texas-rangers/texas-rangers-mlb-season-travel/</a:t>
            </a:r>
            <a:endParaRPr lang="en-US" dirty="0"/>
          </a:p>
          <a:p>
            <a:r>
              <a:rPr lang="en-US" dirty="0">
                <a:hlinkClick r:id="rId3"/>
              </a:rPr>
              <a:t>https://www.mlb.com/rangers/schedule/2025-05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66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D72BA-65BB-FA09-2545-5E27DCEB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we did it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59705CB0-E510-037E-CCB7-6A906E038A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67497"/>
              </p:ext>
            </p:extLst>
          </p:nvPr>
        </p:nvGraphicFramePr>
        <p:xfrm>
          <a:off x="1713976" y="2627586"/>
          <a:ext cx="9835087" cy="361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46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E1DD-D908-6123-501B-5FB86084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3B84E1-29C9-37F3-C4E5-14BAC90512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12" y="467883"/>
            <a:ext cx="6846982" cy="268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91AA7BE-461C-C4EC-CD92-66ED73B5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74" y="3429000"/>
            <a:ext cx="6870021" cy="358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79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9D49-E9CE-AA89-09AD-214192B4A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74FD4D-F2E4-2CB8-6312-44535694A0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351" y="326809"/>
            <a:ext cx="7434649" cy="325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0E7AAFF-882A-0521-B00A-EBF9BA06A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256" y="3865436"/>
            <a:ext cx="733771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96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14CB-AB46-5E0F-0640-EA3906AC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7A8E5F6-FEEC-48C7-F9C8-0207D26C7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779" y="-1"/>
            <a:ext cx="6927470" cy="294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F65C4CB-2CD4-504F-D8B9-D3D8291D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779" y="3200399"/>
            <a:ext cx="7224584" cy="339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7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D410-1725-8E65-0991-9F966552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we ran into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D428B-E6C7-91D2-6A99-DE601C54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to reduce the season from 162 to 54 games</a:t>
            </a:r>
          </a:p>
          <a:p>
            <a:r>
              <a:rPr lang="en-US" dirty="0"/>
              <a:t>Trying to add extra constraints like ”prime time” games</a:t>
            </a:r>
          </a:p>
          <a:p>
            <a:r>
              <a:rPr lang="en-US" dirty="0"/>
              <a:t>Equalized distance traveled in feasible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9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C8CF-E548-F27D-EE6B-78BCA703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Schedule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D9DFE-A835-D4A0-0B52-9DBFC2EBC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2   Los Angeles Angels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5   Houston Astros  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6   Seattle Mariners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7   Texas Rangers             @ Los Angeles Angels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8   Texas Rangers             @ Houston Astros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10   Texas Rangers             @ Oakland Athletics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11   Oakland Athletics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12   Texas Rangers             @ Houston Astros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13   Oakland Athletics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15   Texas Rangers             @ Houston Astros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16   Texas Rangers             @ Los Angeles Angels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17   Oakland Athletics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18   Oakland Athletics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19   Texas Rangers             @ Los Angeles Angels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20   Houston Astros  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22   Los Angeles Angels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23   Texas Rangers             @ Oakland Athletics</a:t>
            </a:r>
          </a:p>
        </p:txBody>
      </p:sp>
    </p:spTree>
    <p:extLst>
      <p:ext uri="{BB962C8B-B14F-4D97-AF65-F5344CB8AC3E}">
        <p14:creationId xmlns:p14="http://schemas.microsoft.com/office/powerpoint/2010/main" val="57445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973D-DB8B-135A-87A2-9DA80A6B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DF0A-B041-1E01-2903-2ADFC51AE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26   Texas Rangers             @ Oakland Athletics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27   Houston Astros  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28   Houston Astros   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29   Texas Rangers             @ Oakland Athletics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30   Texas Rangers             @ Los Angeles Angels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31   Texas Rangers             @ Oakland Athletics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32   Texas Rangers             @ Los Angeles Angels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34   Texas Rangers             @ Houston Astros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35   Texas Rangers             @ Houston Astros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36   Oakland Athletics         @ Texas Rangers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37   Texas Rangers             @ Seattle Mariners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39   Texas Rangers             @ Seattle Mariners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59315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1191</Words>
  <Application>Microsoft Macintosh PowerPoint</Application>
  <PresentationFormat>Widescreen</PresentationFormat>
  <Paragraphs>160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Meiryo</vt:lpstr>
      <vt:lpstr>Arial</vt:lpstr>
      <vt:lpstr>Calibri</vt:lpstr>
      <vt:lpstr>Corbel</vt:lpstr>
      <vt:lpstr>ShojiVTI</vt:lpstr>
      <vt:lpstr>Creating optimal schedule for Major league baseball</vt:lpstr>
      <vt:lpstr>How Major League Baseball Does It</vt:lpstr>
      <vt:lpstr>How we did it </vt:lpstr>
      <vt:lpstr>Variables</vt:lpstr>
      <vt:lpstr>Constraints</vt:lpstr>
      <vt:lpstr>Constraints</vt:lpstr>
      <vt:lpstr>Problems we ran into the code</vt:lpstr>
      <vt:lpstr>Optimal Schedule </vt:lpstr>
      <vt:lpstr>PowerPoint Presentation</vt:lpstr>
      <vt:lpstr>PowerPoint Presentation</vt:lpstr>
      <vt:lpstr>PowerPoint Presentation</vt:lpstr>
      <vt:lpstr>Texas Rangers 2025 Schedule </vt:lpstr>
      <vt:lpstr>PowerPoint Presentation</vt:lpstr>
      <vt:lpstr>PowerPoint Presentation</vt:lpstr>
      <vt:lpstr>PowerPoint Presentation</vt:lpstr>
      <vt:lpstr>Comparing to Actual </vt:lpstr>
      <vt:lpstr>Map of where the Texas Rangers travelled in our code</vt:lpstr>
      <vt:lpstr>Map of where the Texas Rangers will travel in 2025</vt:lpstr>
      <vt:lpstr>Is our schedule / minimized travel code optimal?</vt:lpstr>
      <vt:lpstr>Ideas that we could add?</vt:lpstr>
      <vt:lpstr>Q/A?</vt:lpstr>
      <vt:lpstr>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optimal schedule for Major league baseball</dc:title>
  <dc:creator>Eric M. Zuniga</dc:creator>
  <cp:lastModifiedBy>Eric M. Zuniga</cp:lastModifiedBy>
  <cp:revision>1</cp:revision>
  <dcterms:created xsi:type="dcterms:W3CDTF">2025-05-06T12:00:03Z</dcterms:created>
  <dcterms:modified xsi:type="dcterms:W3CDTF">2025-05-06T18:14:38Z</dcterms:modified>
</cp:coreProperties>
</file>